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85" r:id="rId4"/>
    <p:sldId id="284" r:id="rId5"/>
    <p:sldId id="283" r:id="rId6"/>
    <p:sldId id="277" r:id="rId7"/>
    <p:sldId id="286" r:id="rId8"/>
    <p:sldId id="287" r:id="rId9"/>
    <p:sldId id="279" r:id="rId10"/>
    <p:sldId id="288" r:id="rId11"/>
    <p:sldId id="278" r:id="rId12"/>
    <p:sldId id="289" r:id="rId13"/>
    <p:sldId id="280" r:id="rId14"/>
    <p:sldId id="29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D619D3-D8DA-4B43-9944-652D42DC0ADA}" v="17" dt="2021-05-14T18:39:41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118993C-22C2-4731-9490-9CF905B89196}" type="datetimeFigureOut">
              <a:rPr lang="fr-LU" smtClean="0"/>
              <a:t>13/06/2021</a:t>
            </a:fld>
            <a:endParaRPr lang="fr-L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fr-L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625E81D-318E-4E5B-8877-BDE4761B81FA}" type="slidenum">
              <a:rPr lang="fr-LU" smtClean="0"/>
              <a:t>‹Nº›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52263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13/06/2021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81D-318E-4E5B-8877-BDE4761B81FA}" type="slidenum">
              <a:rPr lang="fr-LU" smtClean="0"/>
              <a:t>‹Nº›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79469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13/06/2021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81D-318E-4E5B-8877-BDE4761B81FA}" type="slidenum">
              <a:rPr lang="fr-LU" smtClean="0"/>
              <a:t>‹Nº›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83025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13/06/2021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81D-318E-4E5B-8877-BDE4761B81FA}" type="slidenum">
              <a:rPr lang="fr-LU" smtClean="0"/>
              <a:t>‹Nº›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15012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13/06/2021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81D-318E-4E5B-8877-BDE4761B81FA}" type="slidenum">
              <a:rPr lang="fr-LU" smtClean="0"/>
              <a:t>‹Nº›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60888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13/06/2021</a:t>
            </a:fld>
            <a:endParaRPr lang="fr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81D-318E-4E5B-8877-BDE4761B81FA}" type="slidenum">
              <a:rPr lang="fr-LU" smtClean="0"/>
              <a:t>‹Nº›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418013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13/06/2021</a:t>
            </a:fld>
            <a:endParaRPr lang="fr-L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81D-318E-4E5B-8877-BDE4761B81FA}" type="slidenum">
              <a:rPr lang="fr-LU" smtClean="0"/>
              <a:t>‹Nº›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384816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13/06/2021</a:t>
            </a:fld>
            <a:endParaRPr lang="fr-L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81D-318E-4E5B-8877-BDE4761B81FA}" type="slidenum">
              <a:rPr lang="fr-LU" smtClean="0"/>
              <a:t>‹Nº›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47734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13/06/2021</a:t>
            </a:fld>
            <a:endParaRPr lang="fr-L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5E81D-318E-4E5B-8877-BDE4761B81FA}" type="slidenum">
              <a:rPr lang="fr-LU" smtClean="0"/>
              <a:t>‹Nº›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947890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8993C-22C2-4731-9490-9CF905B89196}" type="datetimeFigureOut">
              <a:rPr lang="fr-LU" smtClean="0"/>
              <a:t>13/06/2021</a:t>
            </a:fld>
            <a:endParaRPr lang="fr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625E81D-318E-4E5B-8877-BDE4761B81FA}" type="slidenum">
              <a:rPr lang="fr-LU" smtClean="0"/>
              <a:t>‹Nº›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620988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118993C-22C2-4731-9490-9CF905B89196}" type="datetimeFigureOut">
              <a:rPr lang="fr-LU" smtClean="0"/>
              <a:t>13/06/2021</a:t>
            </a:fld>
            <a:endParaRPr lang="fr-L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fr-L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625E81D-318E-4E5B-8877-BDE4761B81FA}" type="slidenum">
              <a:rPr lang="fr-LU" smtClean="0"/>
              <a:t>‹Nº›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251613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118993C-22C2-4731-9490-9CF905B89196}" type="datetimeFigureOut">
              <a:rPr lang="fr-LU" smtClean="0"/>
              <a:t>13/06/2021</a:t>
            </a:fld>
            <a:endParaRPr lang="fr-L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fr-L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625E81D-318E-4E5B-8877-BDE4761B81FA}" type="slidenum">
              <a:rPr lang="fr-LU" smtClean="0"/>
              <a:t>‹Nº›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30095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574B87-291D-42D5-849E-368485E04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F553D9-AD09-4A9A-8F02-F5A8B954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49096"/>
          </a:xfrm>
        </p:spPr>
        <p:txBody>
          <a:bodyPr>
            <a:normAutofit fontScale="90000"/>
          </a:bodyPr>
          <a:lstStyle/>
          <a:p>
            <a:r>
              <a:rPr lang="fr-FR" sz="8000" dirty="0"/>
              <a:t>Foot Orthoses Design</a:t>
            </a:r>
            <a:br>
              <a:rPr lang="fr-FR" sz="8000" dirty="0"/>
            </a:br>
            <a:r>
              <a:rPr lang="fr-FR" sz="3100" dirty="0"/>
              <a:t>Matching the FO </a:t>
            </a:r>
            <a:r>
              <a:rPr lang="fr-FR" sz="3100" dirty="0" err="1"/>
              <a:t>with</a:t>
            </a:r>
            <a:r>
              <a:rPr lang="fr-FR" sz="3100" dirty="0"/>
              <a:t> the  3D Foot Model</a:t>
            </a:r>
            <a:endParaRPr lang="fr-LU" sz="31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BB8A1B-F478-46E3-B3D4-FC7E87D51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6125F5-FFCE-4547-A964-C1CBE6B73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09" y="640080"/>
            <a:ext cx="4453825" cy="3151084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308E84-47D0-4D05-85A4-02FA9910F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672404"/>
            <a:ext cx="5299677" cy="10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79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 importation.mp4" descr="FO importation.mp4">
            <a:hlinkClick r:id="" action="ppaction://media"/>
            <a:extLst>
              <a:ext uri="{FF2B5EF4-FFF2-40B4-BE49-F238E27FC236}">
                <a16:creationId xmlns:a16="http://schemas.microsoft.com/office/drawing/2014/main" id="{09D0B546-6066-BE41-8F15-1AF72751A9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742" y="336474"/>
            <a:ext cx="10996516" cy="6185051"/>
          </a:xfrm>
        </p:spPr>
      </p:pic>
    </p:spTree>
    <p:extLst>
      <p:ext uri="{BB962C8B-B14F-4D97-AF65-F5344CB8AC3E}">
        <p14:creationId xmlns:p14="http://schemas.microsoft.com/office/powerpoint/2010/main" val="177686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574B87-291D-42D5-849E-368485E04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F553D9-AD09-4A9A-8F02-F5A8B954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1082290" cy="1349096"/>
          </a:xfrm>
        </p:spPr>
        <p:txBody>
          <a:bodyPr>
            <a:normAutofit/>
          </a:bodyPr>
          <a:lstStyle/>
          <a:p>
            <a:r>
              <a:rPr lang="fr-FR" sz="4800" dirty="0" err="1"/>
              <a:t>Modifying</a:t>
            </a:r>
            <a:r>
              <a:rPr lang="fr-FR" sz="4800" dirty="0"/>
              <a:t> the contours of the </a:t>
            </a:r>
            <a:r>
              <a:rPr lang="fr-FR" sz="4800" dirty="0" err="1"/>
              <a:t>lateral</a:t>
            </a:r>
            <a:r>
              <a:rPr lang="fr-FR" sz="4800" dirty="0"/>
              <a:t> and </a:t>
            </a:r>
            <a:r>
              <a:rPr lang="fr-FR" sz="4800" dirty="0" err="1"/>
              <a:t>bottom</a:t>
            </a:r>
            <a:r>
              <a:rPr lang="fr-FR" sz="4800" dirty="0"/>
              <a:t> surface</a:t>
            </a:r>
            <a:endParaRPr lang="fr-LU" sz="4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BB8A1B-F478-46E3-B3D4-FC7E87D51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6125F5-FFCE-4547-A964-C1CBE6B73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09" y="640080"/>
            <a:ext cx="4453825" cy="3151084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308E84-47D0-4D05-85A4-02FA9910F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672404"/>
            <a:ext cx="5299677" cy="10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18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igning the 3D Foot Model  with the FO.mp4" descr="Aligning the 3D Foot Model  with the FO.mp4">
            <a:hlinkClick r:id="" action="ppaction://media"/>
            <a:extLst>
              <a:ext uri="{FF2B5EF4-FFF2-40B4-BE49-F238E27FC236}">
                <a16:creationId xmlns:a16="http://schemas.microsoft.com/office/drawing/2014/main" id="{57968B34-14AA-C94C-AE32-006AA46AF8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022" y="329882"/>
            <a:ext cx="11019956" cy="6198235"/>
          </a:xfrm>
        </p:spPr>
      </p:pic>
    </p:spTree>
    <p:extLst>
      <p:ext uri="{BB962C8B-B14F-4D97-AF65-F5344CB8AC3E}">
        <p14:creationId xmlns:p14="http://schemas.microsoft.com/office/powerpoint/2010/main" val="125437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574B87-291D-42D5-849E-368485E04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F553D9-AD09-4A9A-8F02-F5A8B954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49096"/>
          </a:xfrm>
        </p:spPr>
        <p:txBody>
          <a:bodyPr>
            <a:normAutofit/>
          </a:bodyPr>
          <a:lstStyle/>
          <a:p>
            <a:r>
              <a:rPr lang="fr-FR" sz="5400" dirty="0"/>
              <a:t>Addition of an </a:t>
            </a:r>
            <a:r>
              <a:rPr lang="fr-FR" sz="5400" dirty="0" err="1"/>
              <a:t>element</a:t>
            </a:r>
            <a:endParaRPr lang="fr-LU" sz="5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BB8A1B-F478-46E3-B3D4-FC7E87D51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6125F5-FFCE-4547-A964-C1CBE6B73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09" y="640080"/>
            <a:ext cx="4453825" cy="3151084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308E84-47D0-4D05-85A4-02FA9910F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672404"/>
            <a:ext cx="5299677" cy="10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57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dification of the FO contours.mp4" descr="Modification of the FO contours.mp4">
            <a:hlinkClick r:id="" action="ppaction://media"/>
            <a:extLst>
              <a:ext uri="{FF2B5EF4-FFF2-40B4-BE49-F238E27FC236}">
                <a16:creationId xmlns:a16="http://schemas.microsoft.com/office/drawing/2014/main" id="{06E78E63-BF8D-5F41-98CD-70EF841177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813" y="349232"/>
            <a:ext cx="10951153" cy="6159536"/>
          </a:xfrm>
        </p:spPr>
      </p:pic>
    </p:spTree>
    <p:extLst>
      <p:ext uri="{BB962C8B-B14F-4D97-AF65-F5344CB8AC3E}">
        <p14:creationId xmlns:p14="http://schemas.microsoft.com/office/powerpoint/2010/main" val="120123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CCD5EF-766D-43B9-A25D-19122E5F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1989682"/>
          </a:xfrm>
          <a:prstGeom prst="rect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699C9-77F1-4E33-A750-CB78C7EA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5" y="806204"/>
            <a:ext cx="10579608" cy="1664208"/>
          </a:xfrm>
          <a:prstGeom prst="rect">
            <a:avLst/>
          </a:prstGeom>
          <a:noFill/>
          <a:ln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EF727C4-8FDA-418F-B5E4-93BDA862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46" y="1059736"/>
            <a:ext cx="10040233" cy="122813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Background</a:t>
            </a:r>
            <a:endParaRPr lang="fr-LU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A1F756-D7C7-46F1-8758-24AB17827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846" y="2973313"/>
            <a:ext cx="10040233" cy="2903099"/>
          </a:xfrm>
        </p:spPr>
        <p:txBody>
          <a:bodyPr>
            <a:normAutofit fontScale="77500" lnSpcReduction="20000"/>
          </a:bodyPr>
          <a:lstStyle/>
          <a:p>
            <a:r>
              <a:rPr lang="es-ES" sz="4800" dirty="0" err="1">
                <a:solidFill>
                  <a:schemeClr val="tx1"/>
                </a:solidFill>
              </a:rPr>
              <a:t>There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is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currently</a:t>
            </a:r>
            <a:r>
              <a:rPr lang="es-ES" sz="4800" dirty="0">
                <a:solidFill>
                  <a:schemeClr val="tx1"/>
                </a:solidFill>
              </a:rPr>
              <a:t> no </a:t>
            </a:r>
            <a:r>
              <a:rPr lang="es-ES" sz="4800" dirty="0" err="1">
                <a:solidFill>
                  <a:schemeClr val="tx1"/>
                </a:solidFill>
              </a:rPr>
              <a:t>broad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consensus</a:t>
            </a:r>
            <a:r>
              <a:rPr lang="es-ES" sz="4800" dirty="0">
                <a:solidFill>
                  <a:schemeClr val="tx1"/>
                </a:solidFill>
              </a:rPr>
              <a:t> as to </a:t>
            </a:r>
            <a:r>
              <a:rPr lang="es-ES" sz="4800" dirty="0" err="1">
                <a:solidFill>
                  <a:schemeClr val="tx1"/>
                </a:solidFill>
              </a:rPr>
              <a:t>how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foot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orthoses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should</a:t>
            </a:r>
            <a:r>
              <a:rPr lang="es-ES" sz="4800" dirty="0">
                <a:solidFill>
                  <a:schemeClr val="tx1"/>
                </a:solidFill>
              </a:rPr>
              <a:t> be </a:t>
            </a:r>
            <a:r>
              <a:rPr lang="es-ES" sz="4800" dirty="0" err="1">
                <a:solidFill>
                  <a:schemeClr val="tx1"/>
                </a:solidFill>
              </a:rPr>
              <a:t>prescribed</a:t>
            </a:r>
            <a:r>
              <a:rPr lang="es-ES" sz="4800" dirty="0">
                <a:solidFill>
                  <a:schemeClr val="tx1"/>
                </a:solidFill>
              </a:rPr>
              <a:t>. </a:t>
            </a:r>
            <a:r>
              <a:rPr lang="es-ES" sz="4800" dirty="0" err="1">
                <a:solidFill>
                  <a:schemeClr val="tx1"/>
                </a:solidFill>
              </a:rPr>
              <a:t>However</a:t>
            </a:r>
            <a:r>
              <a:rPr lang="es-ES" sz="4800" dirty="0">
                <a:solidFill>
                  <a:schemeClr val="tx1"/>
                </a:solidFill>
              </a:rPr>
              <a:t>, digital </a:t>
            </a:r>
            <a:r>
              <a:rPr lang="es-ES" sz="4800" dirty="0" err="1">
                <a:solidFill>
                  <a:schemeClr val="tx1"/>
                </a:solidFill>
              </a:rPr>
              <a:t>approaches</a:t>
            </a:r>
            <a:r>
              <a:rPr lang="es-ES" sz="4800" dirty="0">
                <a:solidFill>
                  <a:schemeClr val="tx1"/>
                </a:solidFill>
              </a:rPr>
              <a:t> are </a:t>
            </a:r>
            <a:r>
              <a:rPr lang="es-ES" sz="4800" dirty="0" err="1">
                <a:solidFill>
                  <a:schemeClr val="tx1"/>
                </a:solidFill>
              </a:rPr>
              <a:t>emerging</a:t>
            </a:r>
            <a:r>
              <a:rPr lang="es-ES" sz="4800" dirty="0">
                <a:solidFill>
                  <a:schemeClr val="tx1"/>
                </a:solidFill>
              </a:rPr>
              <a:t> as </a:t>
            </a:r>
            <a:r>
              <a:rPr lang="es-ES" sz="4800" dirty="0" err="1">
                <a:solidFill>
                  <a:schemeClr val="tx1"/>
                </a:solidFill>
              </a:rPr>
              <a:t>an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alternative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to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plaster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fabrication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methods</a:t>
            </a:r>
            <a:r>
              <a:rPr lang="es-ES" sz="4800" dirty="0">
                <a:solidFill>
                  <a:schemeClr val="tx1"/>
                </a:solidFill>
              </a:rPr>
              <a:t>, </a:t>
            </a:r>
            <a:r>
              <a:rPr lang="es-ES" sz="4800" dirty="0" err="1">
                <a:solidFill>
                  <a:schemeClr val="tx1"/>
                </a:solidFill>
              </a:rPr>
              <a:t>which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have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the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potential</a:t>
            </a:r>
            <a:r>
              <a:rPr lang="es-ES" sz="4800" dirty="0">
                <a:solidFill>
                  <a:schemeClr val="tx1"/>
                </a:solidFill>
              </a:rPr>
              <a:t> to reduce </a:t>
            </a:r>
            <a:r>
              <a:rPr lang="es-ES" sz="4800" dirty="0" err="1">
                <a:solidFill>
                  <a:schemeClr val="tx1"/>
                </a:solidFill>
              </a:rPr>
              <a:t>long</a:t>
            </a:r>
            <a:r>
              <a:rPr lang="es-ES" sz="4800" dirty="0">
                <a:solidFill>
                  <a:schemeClr val="tx1"/>
                </a:solidFill>
              </a:rPr>
              <a:t> lead times, material </a:t>
            </a:r>
            <a:r>
              <a:rPr lang="es-ES" sz="4800" dirty="0" err="1">
                <a:solidFill>
                  <a:schemeClr val="tx1"/>
                </a:solidFill>
              </a:rPr>
              <a:t>wastage</a:t>
            </a:r>
            <a:r>
              <a:rPr lang="es-ES" sz="4800" dirty="0">
                <a:solidFill>
                  <a:schemeClr val="tx1"/>
                </a:solidFill>
              </a:rPr>
              <a:t>, and </a:t>
            </a:r>
            <a:r>
              <a:rPr lang="es-ES" sz="4800" dirty="0" err="1">
                <a:solidFill>
                  <a:schemeClr val="tx1"/>
                </a:solidFill>
              </a:rPr>
              <a:t>costs</a:t>
            </a:r>
            <a:r>
              <a:rPr lang="es-ES" sz="4800" dirty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</a:rPr>
              <a:t>Farhan M, Wang JZ, Bray P, Burns J, Cheng TL. Comparison of 3D scanning versus traditional methods of capturing foot and ankle morphology for the fabrication of orthoses: a systematic review. J Foot Ankle Res. 2021 Jan 7;14(1):2.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doi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</a:rPr>
              <a:t>: 10.1186/s13047-020-00442-8.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186EAE-33E5-4AAA-B799-3D55A641F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271" y="5674676"/>
            <a:ext cx="1889639" cy="1336921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992C0D-B8E0-4DF6-A872-C8B41832E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5" y="6214533"/>
            <a:ext cx="2682455" cy="54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24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CCD5EF-766D-43B9-A25D-19122E5F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1989682"/>
          </a:xfrm>
          <a:prstGeom prst="rect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699C9-77F1-4E33-A750-CB78C7EA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5" y="806204"/>
            <a:ext cx="10579608" cy="1664208"/>
          </a:xfrm>
          <a:prstGeom prst="rect">
            <a:avLst/>
          </a:prstGeom>
          <a:noFill/>
          <a:ln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EF727C4-8FDA-418F-B5E4-93BDA862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46" y="1059736"/>
            <a:ext cx="10040233" cy="122813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Background</a:t>
            </a:r>
            <a:endParaRPr lang="fr-LU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A1F756-D7C7-46F1-8758-24AB17827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846" y="2704446"/>
            <a:ext cx="10040233" cy="3255909"/>
          </a:xfrm>
        </p:spPr>
        <p:txBody>
          <a:bodyPr>
            <a:normAutofit fontScale="55000" lnSpcReduction="20000"/>
          </a:bodyPr>
          <a:lstStyle/>
          <a:p>
            <a:r>
              <a:rPr lang="es-ES" sz="4800" dirty="0">
                <a:solidFill>
                  <a:schemeClr val="tx1"/>
                </a:solidFill>
              </a:rPr>
              <a:t>To </a:t>
            </a:r>
            <a:r>
              <a:rPr lang="es-ES" sz="4800" dirty="0" err="1">
                <a:solidFill>
                  <a:schemeClr val="tx1"/>
                </a:solidFill>
              </a:rPr>
              <a:t>facilitate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this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process</a:t>
            </a:r>
            <a:r>
              <a:rPr lang="es-ES" sz="4800" dirty="0">
                <a:solidFill>
                  <a:schemeClr val="tx1"/>
                </a:solidFill>
              </a:rPr>
              <a:t>, </a:t>
            </a:r>
            <a:r>
              <a:rPr lang="es-ES" sz="4800" dirty="0" err="1">
                <a:solidFill>
                  <a:schemeClr val="tx1"/>
                </a:solidFill>
              </a:rPr>
              <a:t>custom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foot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orthotic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laboratories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provide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clinicians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with</a:t>
            </a:r>
            <a:r>
              <a:rPr lang="es-ES" sz="4800" dirty="0">
                <a:solidFill>
                  <a:schemeClr val="tx1"/>
                </a:solidFill>
              </a:rPr>
              <a:t> a </a:t>
            </a:r>
            <a:r>
              <a:rPr lang="es-ES" sz="4800" dirty="0" err="1">
                <a:solidFill>
                  <a:schemeClr val="tx1"/>
                </a:solidFill>
              </a:rPr>
              <a:t>wide</a:t>
            </a:r>
            <a:r>
              <a:rPr lang="es-ES" sz="4800" dirty="0">
                <a:solidFill>
                  <a:schemeClr val="tx1"/>
                </a:solidFill>
              </a:rPr>
              <a:t> array of </a:t>
            </a:r>
            <a:r>
              <a:rPr lang="es-ES" sz="4800" dirty="0" err="1">
                <a:solidFill>
                  <a:schemeClr val="tx1"/>
                </a:solidFill>
              </a:rPr>
              <a:t>options</a:t>
            </a:r>
            <a:r>
              <a:rPr lang="es-ES" sz="4800" dirty="0">
                <a:solidFill>
                  <a:schemeClr val="tx1"/>
                </a:solidFill>
              </a:rPr>
              <a:t> to </a:t>
            </a:r>
            <a:r>
              <a:rPr lang="es-ES" sz="4800" dirty="0" err="1">
                <a:solidFill>
                  <a:schemeClr val="tx1"/>
                </a:solidFill>
              </a:rPr>
              <a:t>select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from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when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prescribing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orthoses</a:t>
            </a:r>
            <a:r>
              <a:rPr lang="es-ES" sz="4800" dirty="0">
                <a:solidFill>
                  <a:schemeClr val="tx1"/>
                </a:solidFill>
              </a:rPr>
              <a:t>, </a:t>
            </a:r>
            <a:r>
              <a:rPr lang="es-ES" sz="4800" dirty="0" err="1">
                <a:solidFill>
                  <a:schemeClr val="tx1"/>
                </a:solidFill>
              </a:rPr>
              <a:t>including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different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shell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materials</a:t>
            </a:r>
            <a:r>
              <a:rPr lang="es-ES" sz="4800" dirty="0">
                <a:solidFill>
                  <a:schemeClr val="tx1"/>
                </a:solidFill>
              </a:rPr>
              <a:t>, </a:t>
            </a:r>
            <a:r>
              <a:rPr lang="es-ES" sz="4800" dirty="0" err="1">
                <a:solidFill>
                  <a:schemeClr val="tx1"/>
                </a:solidFill>
              </a:rPr>
              <a:t>degrees</a:t>
            </a:r>
            <a:r>
              <a:rPr lang="es-ES" sz="4800" dirty="0">
                <a:solidFill>
                  <a:schemeClr val="tx1"/>
                </a:solidFill>
              </a:rPr>
              <a:t> of </a:t>
            </a:r>
            <a:r>
              <a:rPr lang="es-ES" sz="4800" dirty="0" err="1">
                <a:solidFill>
                  <a:schemeClr val="tx1"/>
                </a:solidFill>
              </a:rPr>
              <a:t>cast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correction</a:t>
            </a:r>
            <a:r>
              <a:rPr lang="es-ES" sz="4800" dirty="0">
                <a:solidFill>
                  <a:schemeClr val="tx1"/>
                </a:solidFill>
              </a:rPr>
              <a:t>, </a:t>
            </a:r>
            <a:r>
              <a:rPr lang="es-ES" sz="4800" dirty="0" err="1">
                <a:solidFill>
                  <a:schemeClr val="tx1"/>
                </a:solidFill>
              </a:rPr>
              <a:t>shell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modifications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such</a:t>
            </a:r>
            <a:r>
              <a:rPr lang="es-ES" sz="4800" dirty="0">
                <a:solidFill>
                  <a:schemeClr val="tx1"/>
                </a:solidFill>
              </a:rPr>
              <a:t> as </a:t>
            </a:r>
            <a:r>
              <a:rPr lang="es-ES" sz="4800" dirty="0" err="1">
                <a:solidFill>
                  <a:schemeClr val="tx1"/>
                </a:solidFill>
              </a:rPr>
              <a:t>cut-outs</a:t>
            </a:r>
            <a:r>
              <a:rPr lang="es-ES" sz="4800" dirty="0">
                <a:solidFill>
                  <a:schemeClr val="tx1"/>
                </a:solidFill>
              </a:rPr>
              <a:t>, </a:t>
            </a:r>
            <a:r>
              <a:rPr lang="es-ES" sz="4800" dirty="0" err="1">
                <a:solidFill>
                  <a:schemeClr val="tx1"/>
                </a:solidFill>
              </a:rPr>
              <a:t>skives</a:t>
            </a:r>
            <a:r>
              <a:rPr lang="es-ES" sz="4800" dirty="0">
                <a:solidFill>
                  <a:schemeClr val="tx1"/>
                </a:solidFill>
              </a:rPr>
              <a:t>, </a:t>
            </a:r>
            <a:r>
              <a:rPr lang="es-ES" sz="4800" dirty="0" err="1">
                <a:solidFill>
                  <a:schemeClr val="tx1"/>
                </a:solidFill>
              </a:rPr>
              <a:t>grooves</a:t>
            </a:r>
            <a:r>
              <a:rPr lang="es-ES" sz="4800" dirty="0">
                <a:solidFill>
                  <a:schemeClr val="tx1"/>
                </a:solidFill>
              </a:rPr>
              <a:t> and </a:t>
            </a:r>
            <a:r>
              <a:rPr lang="es-ES" sz="4800" dirty="0" err="1">
                <a:solidFill>
                  <a:schemeClr val="tx1"/>
                </a:solidFill>
              </a:rPr>
              <a:t>apertures</a:t>
            </a:r>
            <a:r>
              <a:rPr lang="es-ES" sz="4800" dirty="0">
                <a:solidFill>
                  <a:schemeClr val="tx1"/>
                </a:solidFill>
              </a:rPr>
              <a:t>, and a </a:t>
            </a:r>
            <a:r>
              <a:rPr lang="es-ES" sz="4800" dirty="0" err="1">
                <a:solidFill>
                  <a:schemeClr val="tx1"/>
                </a:solidFill>
              </a:rPr>
              <a:t>range</a:t>
            </a:r>
            <a:r>
              <a:rPr lang="es-ES" sz="4800" dirty="0">
                <a:solidFill>
                  <a:schemeClr val="tx1"/>
                </a:solidFill>
              </a:rPr>
              <a:t> of </a:t>
            </a:r>
            <a:r>
              <a:rPr lang="es-ES" sz="4800" dirty="0" err="1">
                <a:solidFill>
                  <a:schemeClr val="tx1"/>
                </a:solidFill>
              </a:rPr>
              <a:t>covering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materials</a:t>
            </a:r>
            <a:r>
              <a:rPr lang="es-ES" sz="4800" dirty="0">
                <a:solidFill>
                  <a:schemeClr val="tx1"/>
                </a:solidFill>
              </a:rPr>
              <a:t>. </a:t>
            </a:r>
            <a:r>
              <a:rPr lang="es-ES" sz="4800" dirty="0" err="1">
                <a:solidFill>
                  <a:schemeClr val="tx1"/>
                </a:solidFill>
              </a:rPr>
              <a:t>However</a:t>
            </a:r>
            <a:r>
              <a:rPr lang="es-ES" sz="4800" dirty="0">
                <a:solidFill>
                  <a:schemeClr val="tx1"/>
                </a:solidFill>
              </a:rPr>
              <a:t>, </a:t>
            </a:r>
            <a:r>
              <a:rPr lang="es-ES" sz="4800" dirty="0" err="1">
                <a:solidFill>
                  <a:schemeClr val="tx1"/>
                </a:solidFill>
              </a:rPr>
              <a:t>there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is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only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limited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evidence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that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orthotic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prescription</a:t>
            </a:r>
            <a:r>
              <a:rPr lang="es-ES" sz="4800" dirty="0">
                <a:solidFill>
                  <a:schemeClr val="tx1"/>
                </a:solidFill>
              </a:rPr>
              <a:t> variables alter </a:t>
            </a:r>
            <a:r>
              <a:rPr lang="es-ES" sz="4800" dirty="0" err="1">
                <a:solidFill>
                  <a:schemeClr val="tx1"/>
                </a:solidFill>
              </a:rPr>
              <a:t>foot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function</a:t>
            </a:r>
            <a:r>
              <a:rPr lang="es-ES" sz="4800" dirty="0">
                <a:solidFill>
                  <a:schemeClr val="tx1"/>
                </a:solidFill>
              </a:rPr>
              <a:t> in a </a:t>
            </a:r>
            <a:r>
              <a:rPr lang="es-ES" sz="4800" dirty="0" err="1">
                <a:solidFill>
                  <a:schemeClr val="tx1"/>
                </a:solidFill>
              </a:rPr>
              <a:t>predictable</a:t>
            </a:r>
            <a:r>
              <a:rPr lang="es-ES" sz="4800" dirty="0">
                <a:solidFill>
                  <a:schemeClr val="tx1"/>
                </a:solidFill>
              </a:rPr>
              <a:t>, doce response </a:t>
            </a:r>
            <a:r>
              <a:rPr lang="es-ES" sz="4800" dirty="0" err="1">
                <a:solidFill>
                  <a:schemeClr val="tx1"/>
                </a:solidFill>
              </a:rPr>
              <a:t>manner</a:t>
            </a:r>
            <a:r>
              <a:rPr lang="es-ES" sz="4800" dirty="0">
                <a:solidFill>
                  <a:schemeClr val="tx1"/>
                </a:solidFill>
              </a:rPr>
              <a:t>.</a:t>
            </a:r>
          </a:p>
          <a:p>
            <a:r>
              <a:rPr lang="es-ES" dirty="0" err="1"/>
              <a:t>Bonanno</a:t>
            </a:r>
            <a:r>
              <a:rPr lang="es-ES" dirty="0"/>
              <a:t> DR, Zhang CY, </a:t>
            </a:r>
            <a:r>
              <a:rPr lang="es-ES" dirty="0" err="1"/>
              <a:t>Farrugia</a:t>
            </a:r>
            <a:r>
              <a:rPr lang="es-ES" dirty="0"/>
              <a:t> RC, Bull MG, </a:t>
            </a:r>
            <a:r>
              <a:rPr lang="es-ES" dirty="0" err="1"/>
              <a:t>Raspovic</a:t>
            </a:r>
            <a:r>
              <a:rPr lang="es-ES" dirty="0"/>
              <a:t> AM, </a:t>
            </a:r>
            <a:r>
              <a:rPr lang="es-ES" dirty="0" err="1"/>
              <a:t>Bird</a:t>
            </a:r>
            <a:r>
              <a:rPr lang="es-ES" dirty="0"/>
              <a:t> AR, et al. The </a:t>
            </a:r>
            <a:r>
              <a:rPr lang="es-ES" dirty="0" err="1"/>
              <a:t>effect</a:t>
            </a:r>
            <a:r>
              <a:rPr lang="es-ES" dirty="0"/>
              <a:t> of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depths</a:t>
            </a:r>
            <a:r>
              <a:rPr lang="es-ES" dirty="0"/>
              <a:t> of medial </a:t>
            </a:r>
            <a:r>
              <a:rPr lang="es-ES" dirty="0" err="1"/>
              <a:t>heel</a:t>
            </a:r>
            <a:r>
              <a:rPr lang="es-ES" dirty="0"/>
              <a:t> </a:t>
            </a:r>
            <a:r>
              <a:rPr lang="es-ES" dirty="0" err="1"/>
              <a:t>skive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plantar </a:t>
            </a:r>
            <a:r>
              <a:rPr lang="es-ES" dirty="0" err="1"/>
              <a:t>pressures</a:t>
            </a:r>
            <a:r>
              <a:rPr lang="es-ES" dirty="0"/>
              <a:t>. J </a:t>
            </a:r>
            <a:r>
              <a:rPr lang="es-ES" dirty="0" err="1"/>
              <a:t>Foot</a:t>
            </a:r>
            <a:r>
              <a:rPr lang="es-ES" dirty="0"/>
              <a:t> </a:t>
            </a:r>
            <a:r>
              <a:rPr lang="es-ES" dirty="0" err="1"/>
              <a:t>Ankle</a:t>
            </a:r>
            <a:r>
              <a:rPr lang="es-ES" dirty="0"/>
              <a:t> Res. 2012;5:20.</a:t>
            </a:r>
          </a:p>
          <a:p>
            <a:r>
              <a:rPr lang="es-ES" dirty="0" err="1"/>
              <a:t>Telfer</a:t>
            </a:r>
            <a:r>
              <a:rPr lang="es-ES" dirty="0"/>
              <a:t> S, Abbott M, </a:t>
            </a:r>
            <a:r>
              <a:rPr lang="es-ES" dirty="0" err="1"/>
              <a:t>Steultjens</a:t>
            </a:r>
            <a:r>
              <a:rPr lang="es-ES" dirty="0"/>
              <a:t> M, </a:t>
            </a:r>
            <a:r>
              <a:rPr lang="es-ES" dirty="0" err="1"/>
              <a:t>Rafferty</a:t>
            </a:r>
            <a:r>
              <a:rPr lang="es-ES" dirty="0"/>
              <a:t> D, </a:t>
            </a:r>
            <a:r>
              <a:rPr lang="es-ES" dirty="0" err="1"/>
              <a:t>Woodburn</a:t>
            </a:r>
            <a:r>
              <a:rPr lang="es-ES" dirty="0"/>
              <a:t> J. </a:t>
            </a:r>
            <a:r>
              <a:rPr lang="es-ES" dirty="0" err="1"/>
              <a:t>Dose</a:t>
            </a:r>
            <a:r>
              <a:rPr lang="es-ES" dirty="0"/>
              <a:t>-response </a:t>
            </a:r>
            <a:r>
              <a:rPr lang="es-ES" dirty="0" err="1"/>
              <a:t>effects</a:t>
            </a:r>
            <a:r>
              <a:rPr lang="es-ES" dirty="0"/>
              <a:t> of </a:t>
            </a:r>
            <a:r>
              <a:rPr lang="es-ES" dirty="0" err="1"/>
              <a:t>customised</a:t>
            </a:r>
            <a:r>
              <a:rPr lang="es-ES" dirty="0"/>
              <a:t> </a:t>
            </a:r>
            <a:r>
              <a:rPr lang="es-ES" dirty="0" err="1"/>
              <a:t>foot</a:t>
            </a:r>
            <a:r>
              <a:rPr lang="es-ES" dirty="0"/>
              <a:t> </a:t>
            </a:r>
            <a:r>
              <a:rPr lang="es-ES" dirty="0" err="1"/>
              <a:t>orthoses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lower</a:t>
            </a:r>
            <a:r>
              <a:rPr lang="es-ES" dirty="0"/>
              <a:t> </a:t>
            </a:r>
            <a:r>
              <a:rPr lang="es-ES" dirty="0" err="1"/>
              <a:t>limb</a:t>
            </a:r>
            <a:r>
              <a:rPr lang="es-ES" dirty="0"/>
              <a:t> </a:t>
            </a:r>
            <a:r>
              <a:rPr lang="es-ES" dirty="0" err="1"/>
              <a:t>muscle</a:t>
            </a:r>
            <a:r>
              <a:rPr lang="es-ES" dirty="0"/>
              <a:t> </a:t>
            </a:r>
            <a:r>
              <a:rPr lang="es-ES" dirty="0" err="1"/>
              <a:t>activity</a:t>
            </a:r>
            <a:r>
              <a:rPr lang="es-ES" dirty="0"/>
              <a:t> and plantar </a:t>
            </a:r>
            <a:r>
              <a:rPr lang="es-ES" dirty="0" err="1"/>
              <a:t>pressures</a:t>
            </a:r>
            <a:r>
              <a:rPr lang="es-ES" dirty="0"/>
              <a:t> in </a:t>
            </a:r>
            <a:r>
              <a:rPr lang="es-ES" dirty="0" err="1"/>
              <a:t>pronated</a:t>
            </a:r>
            <a:r>
              <a:rPr lang="es-ES" dirty="0"/>
              <a:t> </a:t>
            </a:r>
            <a:r>
              <a:rPr lang="es-ES" dirty="0" err="1"/>
              <a:t>foot</a:t>
            </a:r>
            <a:r>
              <a:rPr lang="es-ES" dirty="0"/>
              <a:t> </a:t>
            </a:r>
            <a:r>
              <a:rPr lang="es-ES" dirty="0" err="1"/>
              <a:t>type</a:t>
            </a:r>
            <a:r>
              <a:rPr lang="es-ES" dirty="0"/>
              <a:t>. </a:t>
            </a:r>
            <a:r>
              <a:rPr lang="es-ES" dirty="0" err="1"/>
              <a:t>Gait</a:t>
            </a:r>
            <a:r>
              <a:rPr lang="es-ES" dirty="0"/>
              <a:t> </a:t>
            </a:r>
            <a:r>
              <a:rPr lang="es-ES" dirty="0" err="1"/>
              <a:t>Posture</a:t>
            </a:r>
            <a:r>
              <a:rPr lang="es-ES" dirty="0"/>
              <a:t>. 2013;38(3):443–9.</a:t>
            </a:r>
          </a:p>
          <a:p>
            <a:r>
              <a:rPr lang="es-ES" dirty="0" err="1"/>
              <a:t>Telfer</a:t>
            </a:r>
            <a:r>
              <a:rPr lang="es-ES" dirty="0"/>
              <a:t> S, Abbott M, </a:t>
            </a:r>
            <a:r>
              <a:rPr lang="es-ES" dirty="0" err="1"/>
              <a:t>Steultjens</a:t>
            </a:r>
            <a:r>
              <a:rPr lang="es-ES" dirty="0"/>
              <a:t> MP, </a:t>
            </a:r>
            <a:r>
              <a:rPr lang="es-ES" dirty="0" err="1"/>
              <a:t>Woodburn</a:t>
            </a:r>
            <a:r>
              <a:rPr lang="es-ES" dirty="0"/>
              <a:t> J. </a:t>
            </a:r>
            <a:r>
              <a:rPr lang="es-ES" dirty="0" err="1"/>
              <a:t>Dose</a:t>
            </a:r>
            <a:r>
              <a:rPr lang="es-ES" dirty="0"/>
              <a:t>-response </a:t>
            </a:r>
            <a:r>
              <a:rPr lang="es-ES" dirty="0" err="1"/>
              <a:t>effects</a:t>
            </a:r>
            <a:r>
              <a:rPr lang="es-ES" dirty="0"/>
              <a:t> of </a:t>
            </a:r>
            <a:r>
              <a:rPr lang="es-ES" dirty="0" err="1"/>
              <a:t>customised</a:t>
            </a:r>
            <a:r>
              <a:rPr lang="es-ES" dirty="0"/>
              <a:t> </a:t>
            </a:r>
            <a:r>
              <a:rPr lang="es-ES" dirty="0" err="1"/>
              <a:t>foot</a:t>
            </a:r>
            <a:r>
              <a:rPr lang="es-ES" dirty="0"/>
              <a:t> </a:t>
            </a:r>
            <a:r>
              <a:rPr lang="es-ES" dirty="0" err="1"/>
              <a:t>orthoses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lower</a:t>
            </a:r>
            <a:r>
              <a:rPr lang="es-ES" dirty="0"/>
              <a:t> </a:t>
            </a:r>
            <a:r>
              <a:rPr lang="es-ES" dirty="0" err="1"/>
              <a:t>limb</a:t>
            </a:r>
            <a:r>
              <a:rPr lang="es-ES" dirty="0"/>
              <a:t> </a:t>
            </a:r>
            <a:r>
              <a:rPr lang="es-ES" dirty="0" err="1"/>
              <a:t>kinematics</a:t>
            </a:r>
            <a:r>
              <a:rPr lang="es-ES" dirty="0"/>
              <a:t> and </a:t>
            </a:r>
            <a:r>
              <a:rPr lang="es-ES" dirty="0" err="1"/>
              <a:t>kinetics</a:t>
            </a:r>
            <a:r>
              <a:rPr lang="es-ES" dirty="0"/>
              <a:t> in </a:t>
            </a:r>
            <a:r>
              <a:rPr lang="es-ES" dirty="0" err="1"/>
              <a:t>pronated</a:t>
            </a:r>
            <a:r>
              <a:rPr lang="es-ES" dirty="0"/>
              <a:t> </a:t>
            </a:r>
            <a:r>
              <a:rPr lang="es-ES" dirty="0" err="1"/>
              <a:t>foot</a:t>
            </a:r>
            <a:r>
              <a:rPr lang="es-ES" dirty="0"/>
              <a:t> </a:t>
            </a:r>
            <a:r>
              <a:rPr lang="es-ES" dirty="0" err="1"/>
              <a:t>type</a:t>
            </a:r>
            <a:r>
              <a:rPr lang="es-ES" dirty="0"/>
              <a:t>. J </a:t>
            </a:r>
            <a:r>
              <a:rPr lang="es-ES" dirty="0" err="1"/>
              <a:t>Biomech</a:t>
            </a:r>
            <a:r>
              <a:rPr lang="es-ES" dirty="0"/>
              <a:t>. 2013;46(9):1489–95.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186EAE-33E5-4AAA-B799-3D55A641F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59" y="5464704"/>
            <a:ext cx="1889639" cy="1336921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992C0D-B8E0-4DF6-A872-C8B41832E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5" y="6214533"/>
            <a:ext cx="2682455" cy="54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27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CCD5EF-766D-43B9-A25D-19122E5F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1989682"/>
          </a:xfrm>
          <a:prstGeom prst="rect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699C9-77F1-4E33-A750-CB78C7EA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5" y="806204"/>
            <a:ext cx="10579608" cy="1664208"/>
          </a:xfrm>
          <a:prstGeom prst="rect">
            <a:avLst/>
          </a:prstGeom>
          <a:noFill/>
          <a:ln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EF727C4-8FDA-418F-B5E4-93BDA862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46" y="1059736"/>
            <a:ext cx="10040233" cy="122813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Background</a:t>
            </a:r>
            <a:endParaRPr lang="fr-LU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A1F756-D7C7-46F1-8758-24AB17827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846" y="2973313"/>
            <a:ext cx="10040233" cy="2903099"/>
          </a:xfrm>
        </p:spPr>
        <p:txBody>
          <a:bodyPr>
            <a:normAutofit fontScale="77500" lnSpcReduction="20000"/>
          </a:bodyPr>
          <a:lstStyle/>
          <a:p>
            <a:r>
              <a:rPr lang="es-ES" sz="4800" dirty="0">
                <a:solidFill>
                  <a:schemeClr val="tx1"/>
                </a:solidFill>
              </a:rPr>
              <a:t>The </a:t>
            </a:r>
            <a:r>
              <a:rPr lang="es-ES" sz="4800" dirty="0" err="1">
                <a:solidFill>
                  <a:schemeClr val="tx1"/>
                </a:solidFill>
              </a:rPr>
              <a:t>custom-made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approach</a:t>
            </a:r>
            <a:r>
              <a:rPr lang="es-ES" sz="4800" dirty="0">
                <a:solidFill>
                  <a:schemeClr val="tx1"/>
                </a:solidFill>
              </a:rPr>
              <a:t> to </a:t>
            </a:r>
            <a:r>
              <a:rPr lang="es-ES" sz="4800" dirty="0" err="1">
                <a:solidFill>
                  <a:schemeClr val="tx1"/>
                </a:solidFill>
              </a:rPr>
              <a:t>orthotic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therapy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is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based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on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the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premise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that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by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manufacturing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foot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orthoses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with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patient-specific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design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features</a:t>
            </a:r>
            <a:r>
              <a:rPr lang="es-ES" sz="4800" dirty="0">
                <a:solidFill>
                  <a:schemeClr val="tx1"/>
                </a:solidFill>
              </a:rPr>
              <a:t>, </a:t>
            </a:r>
            <a:r>
              <a:rPr lang="es-ES" sz="4800" dirty="0" err="1">
                <a:solidFill>
                  <a:schemeClr val="tx1"/>
                </a:solidFill>
              </a:rPr>
              <a:t>selected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aspects</a:t>
            </a:r>
            <a:r>
              <a:rPr lang="es-ES" sz="4800" dirty="0">
                <a:solidFill>
                  <a:schemeClr val="tx1"/>
                </a:solidFill>
              </a:rPr>
              <a:t> of </a:t>
            </a:r>
            <a:r>
              <a:rPr lang="es-ES" sz="4800" dirty="0" err="1">
                <a:solidFill>
                  <a:schemeClr val="tx1"/>
                </a:solidFill>
              </a:rPr>
              <a:t>foot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function</a:t>
            </a:r>
            <a:r>
              <a:rPr lang="es-ES" sz="4800" dirty="0">
                <a:solidFill>
                  <a:schemeClr val="tx1"/>
                </a:solidFill>
              </a:rPr>
              <a:t> can be </a:t>
            </a:r>
            <a:r>
              <a:rPr lang="es-ES" sz="4800" dirty="0" err="1">
                <a:solidFill>
                  <a:schemeClr val="tx1"/>
                </a:solidFill>
              </a:rPr>
              <a:t>modified</a:t>
            </a:r>
            <a:r>
              <a:rPr lang="es-ES" sz="4800" dirty="0">
                <a:solidFill>
                  <a:schemeClr val="tx1"/>
                </a:solidFill>
              </a:rPr>
              <a:t> in a </a:t>
            </a:r>
            <a:r>
              <a:rPr lang="es-ES" sz="4800" dirty="0" err="1">
                <a:solidFill>
                  <a:schemeClr val="tx1"/>
                </a:solidFill>
              </a:rPr>
              <a:t>therapeutically</a:t>
            </a:r>
            <a:r>
              <a:rPr lang="es-ES" sz="4800" dirty="0">
                <a:solidFill>
                  <a:schemeClr val="tx1"/>
                </a:solidFill>
              </a:rPr>
              <a:t> beneficial </a:t>
            </a:r>
            <a:r>
              <a:rPr lang="es-ES" sz="4800" dirty="0" err="1">
                <a:solidFill>
                  <a:schemeClr val="tx1"/>
                </a:solidFill>
              </a:rPr>
              <a:t>manner</a:t>
            </a:r>
            <a:r>
              <a:rPr lang="es-ES" sz="4800" dirty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Menz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</a:rPr>
              <a:t> HB. Foot orthoses: how much customisation is necessary? J Foot Ankle Res. 2009 Jul 9;2:23.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</a:rPr>
              <a:t>doi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</a:rPr>
              <a:t>: 10.1186/1757-1146-2-23 /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s13047-018-0304-z.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186EAE-33E5-4AAA-B799-3D55A641F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271" y="5674676"/>
            <a:ext cx="1889639" cy="1336921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992C0D-B8E0-4DF6-A872-C8B41832E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5" y="6214533"/>
            <a:ext cx="2682455" cy="54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75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CCD5EF-766D-43B9-A25D-19122E5F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1989682"/>
          </a:xfrm>
          <a:prstGeom prst="rect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699C9-77F1-4E33-A750-CB78C7EA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5" y="806204"/>
            <a:ext cx="10579608" cy="1664208"/>
          </a:xfrm>
          <a:prstGeom prst="rect">
            <a:avLst/>
          </a:prstGeom>
          <a:noFill/>
          <a:ln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EF727C4-8FDA-418F-B5E4-93BDA862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46" y="1059736"/>
            <a:ext cx="10040233" cy="122813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Background</a:t>
            </a:r>
            <a:endParaRPr lang="fr-LU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A1F756-D7C7-46F1-8758-24AB17827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846" y="2973313"/>
            <a:ext cx="10040233" cy="29030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sz="4800" dirty="0">
                <a:solidFill>
                  <a:schemeClr val="tx1"/>
                </a:solidFill>
              </a:rPr>
              <a:t>There </a:t>
            </a:r>
            <a:r>
              <a:rPr lang="es-ES" sz="4800" dirty="0" err="1">
                <a:solidFill>
                  <a:schemeClr val="tx1"/>
                </a:solidFill>
              </a:rPr>
              <a:t>is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currently</a:t>
            </a:r>
            <a:r>
              <a:rPr lang="es-ES" sz="4800" dirty="0">
                <a:solidFill>
                  <a:schemeClr val="tx1"/>
                </a:solidFill>
              </a:rPr>
              <a:t> no </a:t>
            </a:r>
            <a:r>
              <a:rPr lang="es-ES" sz="4800" dirty="0" err="1">
                <a:solidFill>
                  <a:schemeClr val="tx1"/>
                </a:solidFill>
              </a:rPr>
              <a:t>broad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consensus</a:t>
            </a:r>
            <a:r>
              <a:rPr lang="es-ES" sz="4800" dirty="0">
                <a:solidFill>
                  <a:schemeClr val="tx1"/>
                </a:solidFill>
              </a:rPr>
              <a:t> as to </a:t>
            </a:r>
            <a:r>
              <a:rPr lang="es-ES" sz="4800" dirty="0" err="1">
                <a:solidFill>
                  <a:schemeClr val="tx1"/>
                </a:solidFill>
              </a:rPr>
              <a:t>how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foot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orthoses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should</a:t>
            </a:r>
            <a:r>
              <a:rPr lang="es-ES" sz="4800" dirty="0">
                <a:solidFill>
                  <a:schemeClr val="tx1"/>
                </a:solidFill>
              </a:rPr>
              <a:t> be </a:t>
            </a:r>
            <a:r>
              <a:rPr lang="es-ES" sz="4800" dirty="0" err="1">
                <a:solidFill>
                  <a:schemeClr val="tx1"/>
                </a:solidFill>
              </a:rPr>
              <a:t>prescribed</a:t>
            </a:r>
            <a:r>
              <a:rPr lang="es-ES" sz="4800" dirty="0">
                <a:solidFill>
                  <a:schemeClr val="tx1"/>
                </a:solidFill>
              </a:rPr>
              <a:t>. </a:t>
            </a:r>
            <a:r>
              <a:rPr lang="es-ES" sz="4800" dirty="0" err="1">
                <a:solidFill>
                  <a:schemeClr val="tx1"/>
                </a:solidFill>
              </a:rPr>
              <a:t>Consequently</a:t>
            </a:r>
            <a:r>
              <a:rPr lang="es-ES" sz="4800" dirty="0">
                <a:solidFill>
                  <a:schemeClr val="tx1"/>
                </a:solidFill>
              </a:rPr>
              <a:t>, </a:t>
            </a:r>
            <a:r>
              <a:rPr lang="es-ES" sz="4800" dirty="0" err="1">
                <a:solidFill>
                  <a:schemeClr val="tx1"/>
                </a:solidFill>
              </a:rPr>
              <a:t>orthotic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prescriptions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may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vary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considerably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between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clinicians</a:t>
            </a:r>
            <a:r>
              <a:rPr lang="es-ES" sz="4800" dirty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ES" dirty="0"/>
              <a:t>Williams AE, </a:t>
            </a:r>
            <a:r>
              <a:rPr lang="es-ES" dirty="0" err="1"/>
              <a:t>Martinez</a:t>
            </a:r>
            <a:r>
              <a:rPr lang="es-ES" dirty="0"/>
              <a:t>-Santos A, </a:t>
            </a:r>
            <a:r>
              <a:rPr lang="es-ES" dirty="0" err="1"/>
              <a:t>McAdam</a:t>
            </a:r>
            <a:r>
              <a:rPr lang="es-ES" dirty="0"/>
              <a:t> J, </a:t>
            </a:r>
            <a:r>
              <a:rPr lang="es-ES" dirty="0" err="1"/>
              <a:t>Nester</a:t>
            </a:r>
            <a:r>
              <a:rPr lang="es-ES" dirty="0"/>
              <a:t> CJ. 'Trial and error...','...</a:t>
            </a:r>
            <a:r>
              <a:rPr lang="es-ES" dirty="0" err="1"/>
              <a:t>Happy</a:t>
            </a:r>
            <a:r>
              <a:rPr lang="es-ES" dirty="0"/>
              <a:t> </a:t>
            </a:r>
            <a:r>
              <a:rPr lang="es-ES" dirty="0" err="1"/>
              <a:t>patients</a:t>
            </a:r>
            <a:r>
              <a:rPr lang="es-ES" dirty="0"/>
              <a:t>' and '...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old</a:t>
            </a:r>
            <a:r>
              <a:rPr lang="es-ES" dirty="0"/>
              <a:t> </a:t>
            </a:r>
            <a:r>
              <a:rPr lang="es-ES" dirty="0" err="1"/>
              <a:t>toy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cupboard</a:t>
            </a:r>
            <a:r>
              <a:rPr lang="es-ES" dirty="0"/>
              <a:t>': a </a:t>
            </a:r>
            <a:r>
              <a:rPr lang="es-ES" dirty="0" err="1"/>
              <a:t>qualitative</a:t>
            </a:r>
            <a:r>
              <a:rPr lang="es-ES" dirty="0"/>
              <a:t> </a:t>
            </a:r>
            <a:r>
              <a:rPr lang="es-ES" dirty="0" err="1"/>
              <a:t>investigation</a:t>
            </a:r>
            <a:r>
              <a:rPr lang="es-ES" dirty="0"/>
              <a:t> of </a:t>
            </a:r>
            <a:r>
              <a:rPr lang="es-ES" dirty="0" err="1"/>
              <a:t>factors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influence</a:t>
            </a:r>
            <a:r>
              <a:rPr lang="es-ES" dirty="0"/>
              <a:t> </a:t>
            </a:r>
            <a:r>
              <a:rPr lang="es-ES" dirty="0" err="1"/>
              <a:t>practitioners</a:t>
            </a:r>
            <a:r>
              <a:rPr lang="es-ES" dirty="0"/>
              <a:t> in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prescription</a:t>
            </a:r>
            <a:r>
              <a:rPr lang="es-ES" dirty="0"/>
              <a:t> of </a:t>
            </a:r>
            <a:r>
              <a:rPr lang="es-ES" dirty="0" err="1"/>
              <a:t>foot</a:t>
            </a:r>
            <a:r>
              <a:rPr lang="es-ES" dirty="0"/>
              <a:t> </a:t>
            </a:r>
            <a:r>
              <a:rPr lang="es-ES" dirty="0" err="1"/>
              <a:t>orthoses</a:t>
            </a:r>
            <a:r>
              <a:rPr lang="es-ES" dirty="0"/>
              <a:t>. J </a:t>
            </a:r>
            <a:r>
              <a:rPr lang="es-ES" dirty="0" err="1"/>
              <a:t>Foot</a:t>
            </a:r>
            <a:r>
              <a:rPr lang="es-ES" dirty="0"/>
              <a:t> </a:t>
            </a:r>
            <a:r>
              <a:rPr lang="es-ES" dirty="0" err="1"/>
              <a:t>Ankle</a:t>
            </a:r>
            <a:r>
              <a:rPr lang="es-ES" dirty="0"/>
              <a:t> Res. 2016;9:11.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186EAE-33E5-4AAA-B799-3D55A641F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271" y="5674676"/>
            <a:ext cx="1889639" cy="1336921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992C0D-B8E0-4DF6-A872-C8B41832E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5" y="6214533"/>
            <a:ext cx="2682455" cy="54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14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574B87-291D-42D5-849E-368485E04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F553D9-AD09-4A9A-8F02-F5A8B954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49096"/>
          </a:xfrm>
        </p:spPr>
        <p:txBody>
          <a:bodyPr>
            <a:normAutofit/>
          </a:bodyPr>
          <a:lstStyle/>
          <a:p>
            <a:r>
              <a:rPr lang="fr-FR" sz="5400" dirty="0"/>
              <a:t>3D Foot Model importation (</a:t>
            </a:r>
            <a:r>
              <a:rPr lang="fr-FR" sz="5400" dirty="0" err="1"/>
              <a:t>Category</a:t>
            </a:r>
            <a:r>
              <a:rPr lang="fr-FR" sz="5400" dirty="0"/>
              <a:t> 1)</a:t>
            </a:r>
            <a:endParaRPr lang="fr-LU" sz="5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BB8A1B-F478-46E3-B3D4-FC7E87D51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6125F5-FFCE-4547-A964-C1CBE6B73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09" y="640080"/>
            <a:ext cx="4453825" cy="3151084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308E84-47D0-4D05-85A4-02FA9910F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672404"/>
            <a:ext cx="5299677" cy="10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80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CCD5EF-766D-43B9-A25D-19122E5F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1989682"/>
          </a:xfrm>
          <a:prstGeom prst="rect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699C9-77F1-4E33-A750-CB78C7EA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5" y="806204"/>
            <a:ext cx="10579608" cy="1664208"/>
          </a:xfrm>
          <a:prstGeom prst="rect">
            <a:avLst/>
          </a:prstGeom>
          <a:noFill/>
          <a:ln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EF727C4-8FDA-418F-B5E4-93BDA862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46" y="1059736"/>
            <a:ext cx="10040233" cy="122813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Background</a:t>
            </a:r>
            <a:endParaRPr lang="fr-LU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A1F756-D7C7-46F1-8758-24AB17827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845" y="2862388"/>
            <a:ext cx="10040233" cy="2903099"/>
          </a:xfrm>
        </p:spPr>
        <p:txBody>
          <a:bodyPr>
            <a:normAutofit fontScale="77500" lnSpcReduction="20000"/>
          </a:bodyPr>
          <a:lstStyle/>
          <a:p>
            <a:r>
              <a:rPr lang="es-ES" sz="4800" dirty="0" err="1">
                <a:solidFill>
                  <a:schemeClr val="tx1"/>
                </a:solidFill>
              </a:rPr>
              <a:t>These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points</a:t>
            </a:r>
            <a:r>
              <a:rPr lang="es-ES" sz="4800" dirty="0">
                <a:solidFill>
                  <a:schemeClr val="tx1"/>
                </a:solidFill>
              </a:rPr>
              <a:t>, </a:t>
            </a:r>
            <a:r>
              <a:rPr lang="es-ES" sz="4800" dirty="0" err="1">
                <a:solidFill>
                  <a:schemeClr val="tx1"/>
                </a:solidFill>
              </a:rPr>
              <a:t>based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on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geometrical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parameters</a:t>
            </a:r>
            <a:r>
              <a:rPr lang="es-ES" sz="4800" dirty="0">
                <a:solidFill>
                  <a:schemeClr val="tx1"/>
                </a:solidFill>
              </a:rPr>
              <a:t>, </a:t>
            </a:r>
            <a:r>
              <a:rPr lang="es-ES" sz="4800" dirty="0" err="1">
                <a:solidFill>
                  <a:schemeClr val="tx1"/>
                </a:solidFill>
              </a:rPr>
              <a:t>allowed</a:t>
            </a:r>
            <a:r>
              <a:rPr lang="es-ES" sz="4800" dirty="0">
                <a:solidFill>
                  <a:schemeClr val="tx1"/>
                </a:solidFill>
              </a:rPr>
              <a:t> to define </a:t>
            </a:r>
            <a:r>
              <a:rPr lang="es-ES" sz="4800" dirty="0" err="1">
                <a:solidFill>
                  <a:schemeClr val="tx1"/>
                </a:solidFill>
              </a:rPr>
              <a:t>the</a:t>
            </a:r>
            <a:r>
              <a:rPr lang="es-ES" sz="4800" dirty="0">
                <a:solidFill>
                  <a:schemeClr val="tx1"/>
                </a:solidFill>
              </a:rPr>
              <a:t> longitudinal axis (XL) and </a:t>
            </a:r>
            <a:r>
              <a:rPr lang="es-ES" sz="4800" dirty="0" err="1">
                <a:solidFill>
                  <a:schemeClr val="tx1"/>
                </a:solidFill>
              </a:rPr>
              <a:t>the</a:t>
            </a:r>
            <a:r>
              <a:rPr lang="es-ES" sz="4800" dirty="0">
                <a:solidFill>
                  <a:schemeClr val="tx1"/>
                </a:solidFill>
              </a:rPr>
              <a:t> normal to </a:t>
            </a:r>
            <a:r>
              <a:rPr lang="es-ES" sz="4800" dirty="0" err="1">
                <a:solidFill>
                  <a:schemeClr val="tx1"/>
                </a:solidFill>
              </a:rPr>
              <a:t>the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ground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plane</a:t>
            </a:r>
            <a:r>
              <a:rPr lang="es-ES" sz="4800" dirty="0">
                <a:solidFill>
                  <a:schemeClr val="tx1"/>
                </a:solidFill>
              </a:rPr>
              <a:t>, </a:t>
            </a:r>
            <a:r>
              <a:rPr lang="es-ES" sz="4800" dirty="0" err="1">
                <a:solidFill>
                  <a:schemeClr val="tx1"/>
                </a:solidFill>
              </a:rPr>
              <a:t>assumed</a:t>
            </a:r>
            <a:r>
              <a:rPr lang="es-ES" sz="4800" dirty="0">
                <a:solidFill>
                  <a:schemeClr val="tx1"/>
                </a:solidFill>
              </a:rPr>
              <a:t> to be </a:t>
            </a:r>
            <a:r>
              <a:rPr lang="es-ES" sz="4800" dirty="0" err="1">
                <a:solidFill>
                  <a:schemeClr val="tx1"/>
                </a:solidFill>
              </a:rPr>
              <a:t>the</a:t>
            </a:r>
            <a:r>
              <a:rPr lang="es-ES" sz="4800" dirty="0">
                <a:solidFill>
                  <a:schemeClr val="tx1"/>
                </a:solidFill>
              </a:rPr>
              <a:t> vertical axis (YL) of </a:t>
            </a:r>
            <a:r>
              <a:rPr lang="es-ES" sz="4800" dirty="0" err="1">
                <a:solidFill>
                  <a:schemeClr val="tx1"/>
                </a:solidFill>
              </a:rPr>
              <a:t>the</a:t>
            </a:r>
            <a:r>
              <a:rPr lang="es-ES" sz="4800" dirty="0">
                <a:solidFill>
                  <a:schemeClr val="tx1"/>
                </a:solidFill>
              </a:rPr>
              <a:t> local </a:t>
            </a:r>
            <a:r>
              <a:rPr lang="es-ES" sz="4800" dirty="0" err="1">
                <a:solidFill>
                  <a:schemeClr val="tx1"/>
                </a:solidFill>
              </a:rPr>
              <a:t>reference</a:t>
            </a:r>
            <a:r>
              <a:rPr lang="es-ES" sz="4800" dirty="0">
                <a:solidFill>
                  <a:schemeClr val="tx1"/>
                </a:solidFill>
              </a:rPr>
              <a:t> </a:t>
            </a:r>
            <a:r>
              <a:rPr lang="es-ES" sz="4800" dirty="0" err="1">
                <a:solidFill>
                  <a:schemeClr val="tx1"/>
                </a:solidFill>
              </a:rPr>
              <a:t>system</a:t>
            </a:r>
            <a:r>
              <a:rPr lang="es-ES" sz="4800" dirty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ES" dirty="0" err="1"/>
              <a:t>Rogati</a:t>
            </a:r>
            <a:r>
              <a:rPr lang="es-ES" dirty="0"/>
              <a:t> G, </a:t>
            </a:r>
            <a:r>
              <a:rPr lang="es-ES" dirty="0" err="1"/>
              <a:t>Leardini</a:t>
            </a:r>
            <a:r>
              <a:rPr lang="es-ES" dirty="0"/>
              <a:t> A, </a:t>
            </a:r>
            <a:r>
              <a:rPr lang="es-ES" dirty="0" err="1"/>
              <a:t>Ortolani</a:t>
            </a:r>
            <a:r>
              <a:rPr lang="es-ES" dirty="0"/>
              <a:t> M, </a:t>
            </a:r>
            <a:r>
              <a:rPr lang="es-ES" dirty="0" err="1"/>
              <a:t>Caravaggi</a:t>
            </a:r>
            <a:r>
              <a:rPr lang="es-ES" dirty="0"/>
              <a:t> P. </a:t>
            </a:r>
            <a:r>
              <a:rPr lang="es-ES" dirty="0" err="1"/>
              <a:t>Semi-automatic</a:t>
            </a:r>
            <a:r>
              <a:rPr lang="es-ES" dirty="0"/>
              <a:t> </a:t>
            </a:r>
            <a:r>
              <a:rPr lang="es-ES" dirty="0" err="1"/>
              <a:t>measurements</a:t>
            </a:r>
            <a:r>
              <a:rPr lang="es-ES" dirty="0"/>
              <a:t> of </a:t>
            </a:r>
            <a:r>
              <a:rPr lang="es-ES" dirty="0" err="1"/>
              <a:t>foot</a:t>
            </a:r>
            <a:r>
              <a:rPr lang="es-ES" dirty="0"/>
              <a:t> </a:t>
            </a:r>
            <a:r>
              <a:rPr lang="es-ES" dirty="0" err="1"/>
              <a:t>morphological</a:t>
            </a:r>
            <a:r>
              <a:rPr lang="es-ES" dirty="0"/>
              <a:t> </a:t>
            </a:r>
            <a:r>
              <a:rPr lang="es-ES" dirty="0" err="1"/>
              <a:t>parameters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3D plantar </a:t>
            </a:r>
            <a:r>
              <a:rPr lang="es-ES" dirty="0" err="1"/>
              <a:t>foot</a:t>
            </a:r>
            <a:r>
              <a:rPr lang="es-ES" dirty="0"/>
              <a:t> </a:t>
            </a:r>
            <a:r>
              <a:rPr lang="es-ES" dirty="0" err="1"/>
              <a:t>scans</a:t>
            </a:r>
            <a:r>
              <a:rPr lang="es-ES" dirty="0"/>
              <a:t>. J </a:t>
            </a:r>
            <a:r>
              <a:rPr lang="es-ES" dirty="0" err="1"/>
              <a:t>Foot</a:t>
            </a:r>
            <a:r>
              <a:rPr lang="es-ES" dirty="0"/>
              <a:t> </a:t>
            </a:r>
            <a:r>
              <a:rPr lang="es-ES" dirty="0" err="1"/>
              <a:t>Ankle</a:t>
            </a:r>
            <a:r>
              <a:rPr lang="es-ES" dirty="0"/>
              <a:t> Res. 2021 Mar 17;14(1):18. </a:t>
            </a:r>
            <a:r>
              <a:rPr lang="es-ES" dirty="0" err="1"/>
              <a:t>doi</a:t>
            </a:r>
            <a:r>
              <a:rPr lang="es-ES" dirty="0"/>
              <a:t>: 10.1186/s13047-021-00461-z.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186EAE-33E5-4AAA-B799-3D55A641F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271" y="5674676"/>
            <a:ext cx="1889639" cy="1336921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992C0D-B8E0-4DF6-A872-C8B41832E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5" y="6214533"/>
            <a:ext cx="2682455" cy="54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92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odel importation .mp4" descr="Model importation .mp4">
            <a:hlinkClick r:id="" action="ppaction://media"/>
            <a:extLst>
              <a:ext uri="{FF2B5EF4-FFF2-40B4-BE49-F238E27FC236}">
                <a16:creationId xmlns:a16="http://schemas.microsoft.com/office/drawing/2014/main" id="{2BC37611-49A0-604E-B738-C03F08FFD2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230" y="353624"/>
            <a:ext cx="10935533" cy="6150751"/>
          </a:xfrm>
        </p:spPr>
      </p:pic>
    </p:spTree>
    <p:extLst>
      <p:ext uri="{BB962C8B-B14F-4D97-AF65-F5344CB8AC3E}">
        <p14:creationId xmlns:p14="http://schemas.microsoft.com/office/powerpoint/2010/main" val="22040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574B87-291D-42D5-849E-368485E04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F553D9-AD09-4A9A-8F02-F5A8B954B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385066"/>
            <a:ext cx="11437619" cy="1349096"/>
          </a:xfrm>
        </p:spPr>
        <p:txBody>
          <a:bodyPr>
            <a:normAutofit/>
          </a:bodyPr>
          <a:lstStyle/>
          <a:p>
            <a:r>
              <a:rPr lang="fr-FR" sz="4800" dirty="0"/>
              <a:t>FO importation and modification of the </a:t>
            </a:r>
            <a:r>
              <a:rPr lang="fr-FR" sz="4800" dirty="0" err="1"/>
              <a:t>upper</a:t>
            </a:r>
            <a:r>
              <a:rPr lang="fr-FR" sz="4800" dirty="0"/>
              <a:t> surface contours</a:t>
            </a:r>
            <a:endParaRPr lang="fr-LU" sz="4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BB8A1B-F478-46E3-B3D4-FC7E87D51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6125F5-FFCE-4547-A964-C1CBE6B73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09" y="640080"/>
            <a:ext cx="4453825" cy="3151084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308E84-47D0-4D05-85A4-02FA9910F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672404"/>
            <a:ext cx="5299677" cy="10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71719"/>
      </p:ext>
    </p:extLst>
  </p:cSld>
  <p:clrMapOvr>
    <a:masterClrMapping/>
  </p:clrMapOvr>
</p:sld>
</file>

<file path=ppt/theme/theme1.xml><?xml version="1.0" encoding="utf-8"?>
<a:theme xmlns:a="http://schemas.openxmlformats.org/drawingml/2006/main" name="Métropolitain">
  <a:themeElements>
    <a:clrScheme name="Métropolitai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étropolitai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TM03457491[[fn=Métropolitain]]</Template>
  <TotalTime>7349</TotalTime>
  <Words>558</Words>
  <Application>Microsoft Macintosh PowerPoint</Application>
  <PresentationFormat>Panorámica</PresentationFormat>
  <Paragraphs>26</Paragraphs>
  <Slides>14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Métropolitain</vt:lpstr>
      <vt:lpstr>Foot Orthoses Design Matching the FO with the  3D Foot Model</vt:lpstr>
      <vt:lpstr>Background</vt:lpstr>
      <vt:lpstr>Background</vt:lpstr>
      <vt:lpstr>Background</vt:lpstr>
      <vt:lpstr>Background</vt:lpstr>
      <vt:lpstr>3D Foot Model importation (Category 1)</vt:lpstr>
      <vt:lpstr>Background</vt:lpstr>
      <vt:lpstr>Presentación de PowerPoint</vt:lpstr>
      <vt:lpstr>FO importation and modification of the upper surface contours</vt:lpstr>
      <vt:lpstr>Presentación de PowerPoint</vt:lpstr>
      <vt:lpstr>Modifying the contours of the lateral and bottom surface</vt:lpstr>
      <vt:lpstr>Presentación de PowerPoint</vt:lpstr>
      <vt:lpstr>Addition of an element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Antoine Brabants</dc:creator>
  <cp:lastModifiedBy>Gabriel Gijon Nogueron</cp:lastModifiedBy>
  <cp:revision>26</cp:revision>
  <dcterms:created xsi:type="dcterms:W3CDTF">2021-04-02T14:21:57Z</dcterms:created>
  <dcterms:modified xsi:type="dcterms:W3CDTF">2021-06-13T20:43:39Z</dcterms:modified>
</cp:coreProperties>
</file>